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3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ookman Old Style" panose="02050604050505020204" pitchFamily="18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ockwell" panose="02060603020205020403" pitchFamily="18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287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323" y="1346836"/>
            <a:ext cx="10801754" cy="2865120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4323" y="4322446"/>
            <a:ext cx="10801754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62343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147247"/>
            <a:ext cx="12441077" cy="983226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96567" y="745586"/>
            <a:ext cx="12441077" cy="4055682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39198" cy="818966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3666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1521"/>
            <a:ext cx="12424514" cy="4109831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5045784"/>
            <a:ext cx="12424513" cy="1910623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38857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512174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045785"/>
            <a:ext cx="12424514" cy="19036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934" y="8822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89547" y="3566512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539796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8" y="2552331"/>
            <a:ext cx="12426392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580667"/>
            <a:ext cx="12424516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04170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4" cy="159067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3" y="2505983"/>
            <a:ext cx="3958747" cy="98796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3" y="3493949"/>
            <a:ext cx="3958747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3853" y="2505984"/>
            <a:ext cx="3958270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33854" y="3493949"/>
            <a:ext cx="3959785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2505984"/>
            <a:ext cx="3949453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71616" y="3493949"/>
            <a:ext cx="3949453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4446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59067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5" y="5035079"/>
            <a:ext cx="3958746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10424" y="2758784"/>
            <a:ext cx="352806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5" y="5726593"/>
            <a:ext cx="3958746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242" y="5035079"/>
            <a:ext cx="39587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82796" y="2758784"/>
            <a:ext cx="351663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26592"/>
            <a:ext cx="3960403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8108" y="5035079"/>
            <a:ext cx="39478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83364" y="2758784"/>
            <a:ext cx="3518536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957" y="5726594"/>
            <a:ext cx="3953110" cy="122284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74611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77855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731520"/>
            <a:ext cx="3051188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3" y="731520"/>
            <a:ext cx="9190446" cy="621792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48118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06378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1715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44630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4145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8365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96449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96451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150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85034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76251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191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093" y="788672"/>
            <a:ext cx="11680214" cy="3423284"/>
          </a:xfrm>
        </p:spPr>
        <p:txBody>
          <a:bodyPr anchor="b">
            <a:normAutofit/>
          </a:bodyPr>
          <a:lstStyle>
            <a:lvl1pPr>
              <a:defRPr sz="408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093" y="4322446"/>
            <a:ext cx="11680214" cy="1800224"/>
          </a:xfrm>
        </p:spPr>
        <p:txBody>
          <a:bodyPr/>
          <a:lstStyle>
            <a:lvl1pPr marL="0" indent="0" algn="ctr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03279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4" y="2505984"/>
            <a:ext cx="6127205" cy="444345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8084" y="2505984"/>
            <a:ext cx="6112985" cy="444345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29467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12424513" cy="159067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165" y="2505984"/>
            <a:ext cx="5855039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554" y="3494678"/>
            <a:ext cx="6128650" cy="34547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404" y="2505984"/>
            <a:ext cx="5838665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494678"/>
            <a:ext cx="6114428" cy="34547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49149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93213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39343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4" y="731520"/>
            <a:ext cx="4718684" cy="2834640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3677" y="731520"/>
            <a:ext cx="7427390" cy="621792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0674" y="3566161"/>
            <a:ext cx="4718684" cy="3383279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8329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3" y="731520"/>
            <a:ext cx="7115728" cy="2834640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5" y="910657"/>
            <a:ext cx="3906427" cy="5859646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566160"/>
            <a:ext cx="7121940" cy="338328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83877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515277"/>
            <a:ext cx="12424514" cy="443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2/26/2026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3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3472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  <p:sldLayoutId id="2147483756" r:id="rId18"/>
    <p:sldLayoutId id="2147483757" r:id="rId19"/>
    <p:sldLayoutId id="2147483758" r:id="rId20"/>
    <p:sldLayoutId id="2147483759" r:id="rId21"/>
    <p:sldLayoutId id="2147483760" r:id="rId22"/>
    <p:sldLayoutId id="2147483761" r:id="rId23"/>
    <p:sldLayoutId id="2147483762" r:id="rId24"/>
    <p:sldLayoutId id="2147483763" r:id="rId25"/>
    <p:sldLayoutId id="2147483764" r:id="rId26"/>
    <p:sldLayoutId id="2147483765" r:id="rId27"/>
  </p:sldLayoutIdLs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08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heelmap.or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heelmap.or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761" y="2123440"/>
            <a:ext cx="7730450" cy="25608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Цифровой двойник доступного города: Навигатор для всех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0957"/>
            <a:ext cx="7556421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Представляем инновационное решение, которое преобразует городскую среду для людей с ограниченными возможностями и родителей с колясками, создавая навигацию, ориентированную на </a:t>
            </a: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доступность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, а не только на скорость.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847" y="1020604"/>
            <a:ext cx="10113526" cy="504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0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Наши гипотезы и план проверки ключевых рисков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679847" y="1941433"/>
            <a:ext cx="327136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ТОП-3 рисковые гипотезы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679847" y="2444353"/>
            <a:ext cx="6398419" cy="1385054"/>
          </a:xfrm>
          <a:prstGeom prst="roundRect">
            <a:avLst>
              <a:gd name="adj" fmla="val 7922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87" y="2444353"/>
            <a:ext cx="91440" cy="138505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5478" y="2661404"/>
            <a:ext cx="4020979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Медленный набор базы данных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965478" y="3143488"/>
            <a:ext cx="5895737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Волонтёры не будут активно размечать точки, что замедлит формирование полноценной карты.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79847" y="3995738"/>
            <a:ext cx="6398419" cy="1385054"/>
          </a:xfrm>
          <a:prstGeom prst="roundRect">
            <a:avLst>
              <a:gd name="adj" fmla="val 7922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87" y="3995738"/>
            <a:ext cx="91440" cy="138505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65478" y="4212788"/>
            <a:ext cx="2907506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Город не готов платить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965478" y="4694873"/>
            <a:ext cx="5895737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Муниципалитеты не увидят достаточной ценности в аналитике и отчётах для оплаты софта.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679847" y="5547122"/>
            <a:ext cx="6398419" cy="1385054"/>
          </a:xfrm>
          <a:prstGeom prst="roundRect">
            <a:avLst>
              <a:gd name="adj" fmla="val 7922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87" y="5547122"/>
            <a:ext cx="91440" cy="138505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65478" y="5764173"/>
            <a:ext cx="449318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Конкуренты скопируют функционал</a:t>
            </a:r>
            <a:endParaRPr lang="en-US" sz="1900" dirty="0"/>
          </a:p>
        </p:txBody>
      </p:sp>
      <p:sp>
        <p:nvSpPr>
          <p:cNvPr id="15" name="Text 10"/>
          <p:cNvSpPr/>
          <p:nvPr/>
        </p:nvSpPr>
        <p:spPr>
          <a:xfrm>
            <a:off x="965478" y="6246257"/>
            <a:ext cx="5895737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Крупные игроки рынка могут быстро внедрить аналогичные функции, опередив нас.</a:t>
            </a:r>
            <a:endParaRPr lang="en-US" sz="1500" dirty="0"/>
          </a:p>
        </p:txBody>
      </p:sp>
      <p:sp>
        <p:nvSpPr>
          <p:cNvPr id="16" name="Shape 11"/>
          <p:cNvSpPr/>
          <p:nvPr/>
        </p:nvSpPr>
        <p:spPr>
          <a:xfrm>
            <a:off x="7419856" y="1775103"/>
            <a:ext cx="6678216" cy="5433893"/>
          </a:xfrm>
          <a:prstGeom prst="roundRect">
            <a:avLst>
              <a:gd name="adj" fmla="val 2574"/>
            </a:avLst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sp>
      <p:sp>
        <p:nvSpPr>
          <p:cNvPr id="17" name="Text 12"/>
          <p:cNvSpPr/>
          <p:nvPr/>
        </p:nvSpPr>
        <p:spPr>
          <a:xfrm>
            <a:off x="7614047" y="1941433"/>
            <a:ext cx="4736902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ea typeface="Geist Bold" pitchFamily="34" charset="-122"/>
                <a:cs typeface="Geist Bold" pitchFamily="34" charset="-120"/>
              </a:rPr>
              <a:t>План проверки и минимизации рисков</a:t>
            </a:r>
            <a:endParaRPr lang="en-US" sz="1900" dirty="0"/>
          </a:p>
        </p:txBody>
      </p:sp>
      <p:sp>
        <p:nvSpPr>
          <p:cNvPr id="18" name="Shape 13"/>
          <p:cNvSpPr/>
          <p:nvPr/>
        </p:nvSpPr>
        <p:spPr>
          <a:xfrm>
            <a:off x="7614047" y="2444353"/>
            <a:ext cx="3061692" cy="2557224"/>
          </a:xfrm>
          <a:prstGeom prst="roundRect">
            <a:avLst>
              <a:gd name="adj" fmla="val 3191"/>
            </a:avLst>
          </a:prstGeom>
          <a:solidFill>
            <a:srgbClr val="6296FF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7831098" y="2661404"/>
            <a:ext cx="2428280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ea typeface="Geist Bold" pitchFamily="34" charset="-122"/>
                <a:cs typeface="Geist Bold" pitchFamily="34" charset="-120"/>
              </a:rPr>
              <a:t>Проверка Риска 1</a:t>
            </a:r>
            <a:endParaRPr lang="en-US" sz="1900" dirty="0"/>
          </a:p>
        </p:txBody>
      </p:sp>
      <p:sp>
        <p:nvSpPr>
          <p:cNvPr id="20" name="Text 15"/>
          <p:cNvSpPr/>
          <p:nvPr/>
        </p:nvSpPr>
        <p:spPr>
          <a:xfrm>
            <a:off x="7831098" y="3143488"/>
            <a:ext cx="2627590" cy="1406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Запустить </a:t>
            </a:r>
            <a:r>
              <a:rPr lang="en-US" sz="1500" b="1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«разметочный рейд»</a:t>
            </a:r>
            <a:r>
              <a:rPr lang="en-US" sz="150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 в одном районе с 20–30 </a:t>
            </a:r>
            <a:r>
              <a:rPr lang="en-US" sz="1500" dirty="0" err="1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волонтёрами</a:t>
            </a:r>
            <a:r>
              <a:rPr lang="en-US" sz="150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 . Оценить скорость и качество сбора точек, выявить мотиваторы.</a:t>
            </a:r>
            <a:endParaRPr lang="en-US" sz="1500" dirty="0"/>
          </a:p>
        </p:txBody>
      </p:sp>
      <p:sp>
        <p:nvSpPr>
          <p:cNvPr id="21" name="Shape 16"/>
          <p:cNvSpPr/>
          <p:nvPr/>
        </p:nvSpPr>
        <p:spPr>
          <a:xfrm>
            <a:off x="10842069" y="2444353"/>
            <a:ext cx="3061811" cy="2557224"/>
          </a:xfrm>
          <a:prstGeom prst="roundRect">
            <a:avLst>
              <a:gd name="adj" fmla="val 3191"/>
            </a:avLst>
          </a:prstGeom>
          <a:solidFill>
            <a:srgbClr val="6296FF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22" name="Text 17"/>
          <p:cNvSpPr/>
          <p:nvPr/>
        </p:nvSpPr>
        <p:spPr>
          <a:xfrm>
            <a:off x="11059120" y="2661404"/>
            <a:ext cx="2428280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ea typeface="Geist Bold" pitchFamily="34" charset="-122"/>
                <a:cs typeface="Geist Bold" pitchFamily="34" charset="-120"/>
              </a:rPr>
              <a:t>Проверка Риска 2</a:t>
            </a:r>
            <a:endParaRPr lang="en-US" sz="1900" dirty="0"/>
          </a:p>
        </p:txBody>
      </p:sp>
      <p:sp>
        <p:nvSpPr>
          <p:cNvPr id="23" name="Text 18"/>
          <p:cNvSpPr/>
          <p:nvPr/>
        </p:nvSpPr>
        <p:spPr>
          <a:xfrm>
            <a:off x="11059120" y="3143488"/>
            <a:ext cx="2627709" cy="164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Провести </a:t>
            </a:r>
            <a:r>
              <a:rPr lang="en-US" sz="1500" b="1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5 встреч с районными администрациями</a:t>
            </a:r>
            <a:r>
              <a:rPr lang="en-US" sz="150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, представив прототип и тепловую карту. Оценить готовность оплатить отчёт за 300–500 тыс. рублей.</a:t>
            </a:r>
            <a:endParaRPr lang="en-US" sz="1500" dirty="0"/>
          </a:p>
        </p:txBody>
      </p:sp>
      <p:sp>
        <p:nvSpPr>
          <p:cNvPr id="24" name="Shape 19"/>
          <p:cNvSpPr/>
          <p:nvPr/>
        </p:nvSpPr>
        <p:spPr>
          <a:xfrm>
            <a:off x="7614047" y="5167908"/>
            <a:ext cx="6289834" cy="1853922"/>
          </a:xfrm>
          <a:prstGeom prst="roundRect">
            <a:avLst>
              <a:gd name="adj" fmla="val 4401"/>
            </a:avLst>
          </a:prstGeom>
          <a:solidFill>
            <a:srgbClr val="6296FF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25" name="Text 20"/>
          <p:cNvSpPr/>
          <p:nvPr/>
        </p:nvSpPr>
        <p:spPr>
          <a:xfrm>
            <a:off x="7831098" y="5384959"/>
            <a:ext cx="2428280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ea typeface="Geist Bold" pitchFamily="34" charset="-122"/>
                <a:cs typeface="Geist Bold" pitchFamily="34" charset="-120"/>
              </a:rPr>
              <a:t>Проверка Риска 3</a:t>
            </a:r>
            <a:endParaRPr lang="en-US" sz="1900" dirty="0"/>
          </a:p>
        </p:txBody>
      </p:sp>
      <p:sp>
        <p:nvSpPr>
          <p:cNvPr id="26" name="Text 21"/>
          <p:cNvSpPr/>
          <p:nvPr/>
        </p:nvSpPr>
        <p:spPr>
          <a:xfrm>
            <a:off x="7831098" y="5867043"/>
            <a:ext cx="5855732" cy="9377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Фокусироваться на </a:t>
            </a:r>
            <a:r>
              <a:rPr lang="en-US" sz="1500" b="1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строительстве сообщества</a:t>
            </a:r>
            <a:r>
              <a:rPr lang="en-US" sz="150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 и наращивании уникальной базы данных — это </a:t>
            </a:r>
            <a:r>
              <a:rPr lang="en-US" sz="1500" dirty="0" err="1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сложно</a:t>
            </a:r>
            <a:r>
              <a:rPr lang="en-US" sz="150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 </a:t>
            </a:r>
            <a:r>
              <a:rPr lang="en-US" sz="1500" dirty="0" err="1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скопировать</a:t>
            </a:r>
            <a:r>
              <a:rPr lang="en-US" sz="150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33362" y="1063943"/>
            <a:ext cx="7162205" cy="390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3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От идеи к решению: Проблема и наш сценарий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2133362" y="1702951"/>
            <a:ext cx="3827978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Проблема: Невидимые барьеры города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2133362" y="2046446"/>
            <a:ext cx="4998601" cy="1530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11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Мамы с колясками и люди в инвалидных креслах сталкиваются с непреодолимыми препятствиями: лестницами, высокими бордюрами, неработающими лифтами.</a:t>
            </a:r>
            <a:endParaRPr lang="en-US" sz="1150" dirty="0"/>
          </a:p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11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Существующие навигационные сервисы (2ГИС, Яндекс Карты) не учитывают детали доступности, делая маршруты непригодными для использования.</a:t>
            </a:r>
            <a:endParaRPr lang="en-US" sz="1150" dirty="0"/>
          </a:p>
          <a:p>
            <a:pPr marL="342900" indent="-342900" algn="l">
              <a:lnSpc>
                <a:spcPts val="1250"/>
              </a:lnSpc>
              <a:buSzPct val="100000"/>
              <a:buChar char="•"/>
            </a:pPr>
            <a:r>
              <a:rPr lang="en-US" sz="11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Миллионные инвестиции города в «доступную среду» не приносят ожидаемого результата из-за отсутствия актуальных данных о реальном состоянии инфраструктуры.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7506057" y="1702951"/>
            <a:ext cx="3127891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Наш сценарий: Как это работает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506057" y="2058829"/>
            <a:ext cx="150138" cy="195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ru-RU" sz="1150" dirty="0">
                <a:solidFill>
                  <a:srgbClr val="EBEDF0"/>
                </a:solidFill>
                <a:ea typeface="Geist Light" pitchFamily="34" charset="-122"/>
              </a:rPr>
              <a:t>1</a:t>
            </a:r>
            <a:endParaRPr lang="en-US" sz="11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057" y="2306241"/>
            <a:ext cx="4998601" cy="1524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06057" y="2411730"/>
            <a:ext cx="1877378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Выбор маршрута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06057" y="2755225"/>
            <a:ext cx="4998601" cy="324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1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Пользователь открывает приложение и выбирает опцию «доступный маршрут».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506057" y="3291840"/>
            <a:ext cx="150138" cy="195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ru-RU" sz="1150" dirty="0"/>
              <a:t>2</a:t>
            </a:r>
            <a:endParaRPr lang="en-US" sz="11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057" y="3524250"/>
            <a:ext cx="4998601" cy="1524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06057" y="3644741"/>
            <a:ext cx="2221706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Умное построение пути</a:t>
            </a:r>
            <a:endParaRPr lang="en-US" sz="1450" dirty="0"/>
          </a:p>
        </p:txBody>
      </p:sp>
      <p:sp>
        <p:nvSpPr>
          <p:cNvPr id="13" name="Text 9"/>
          <p:cNvSpPr/>
          <p:nvPr/>
        </p:nvSpPr>
        <p:spPr>
          <a:xfrm>
            <a:off x="7506057" y="3988237"/>
            <a:ext cx="4998601" cy="4868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1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Система строит маршрут, учитывая наличие пандусов, качество тротуарной плитки, работоспособность лифтов и озвучку светофоров.</a:t>
            </a:r>
            <a:endParaRPr lang="en-US" sz="1150" dirty="0"/>
          </a:p>
        </p:txBody>
      </p:sp>
      <p:sp>
        <p:nvSpPr>
          <p:cNvPr id="14" name="Text 10"/>
          <p:cNvSpPr/>
          <p:nvPr/>
        </p:nvSpPr>
        <p:spPr>
          <a:xfrm>
            <a:off x="7506057" y="4687133"/>
            <a:ext cx="150138" cy="195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ru-RU" sz="1150" dirty="0">
                <a:solidFill>
                  <a:srgbClr val="EBEDF0"/>
                </a:solidFill>
                <a:ea typeface="Geist Light" pitchFamily="34" charset="-122"/>
              </a:rPr>
              <a:t>3</a:t>
            </a:r>
            <a:endParaRPr lang="en-US" sz="11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057" y="4904542"/>
            <a:ext cx="4998601" cy="1524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506057" y="5040035"/>
            <a:ext cx="2160032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Краудсорсинг данных</a:t>
            </a:r>
            <a:endParaRPr lang="en-US" sz="1450" dirty="0"/>
          </a:p>
        </p:txBody>
      </p:sp>
      <p:sp>
        <p:nvSpPr>
          <p:cNvPr id="17" name="Text 12"/>
          <p:cNvSpPr/>
          <p:nvPr/>
        </p:nvSpPr>
        <p:spPr>
          <a:xfrm>
            <a:off x="7506057" y="5383530"/>
            <a:ext cx="4998601" cy="324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1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Волонтёры и активные горожане размечают и обновляют информацию о доступности объектов и маршрутов.</a:t>
            </a:r>
            <a:endParaRPr lang="en-US" sz="1150" dirty="0"/>
          </a:p>
        </p:txBody>
      </p:sp>
      <p:sp>
        <p:nvSpPr>
          <p:cNvPr id="18" name="Text 13"/>
          <p:cNvSpPr/>
          <p:nvPr/>
        </p:nvSpPr>
        <p:spPr>
          <a:xfrm>
            <a:off x="7506057" y="5920145"/>
            <a:ext cx="150138" cy="195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150" dirty="0">
                <a:solidFill>
                  <a:srgbClr val="EBEDF0"/>
                </a:solidFill>
                <a:ea typeface="Geist Light" pitchFamily="34" charset="-122"/>
                <a:cs typeface="Geist Light" pitchFamily="34" charset="-120"/>
              </a:rPr>
              <a:t>4</a:t>
            </a:r>
            <a:endParaRPr lang="en-US" sz="1150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057" y="6122551"/>
            <a:ext cx="4998601" cy="1524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7506057" y="6273046"/>
            <a:ext cx="2178606" cy="244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Аналитика для города</a:t>
            </a:r>
            <a:endParaRPr lang="en-US" sz="1450" dirty="0"/>
          </a:p>
        </p:txBody>
      </p:sp>
      <p:sp>
        <p:nvSpPr>
          <p:cNvPr id="21" name="Text 15"/>
          <p:cNvSpPr/>
          <p:nvPr/>
        </p:nvSpPr>
        <p:spPr>
          <a:xfrm>
            <a:off x="7506057" y="6616541"/>
            <a:ext cx="4998601" cy="324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1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Муниципалитеты получают тепловые карты проблемных зон и аналитические отчёты для адресного улучшения инфраструктуры.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993932" y="517929"/>
            <a:ext cx="4917361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9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Наши пользователи: Кто получит выгоду?</a:t>
            </a:r>
            <a:endParaRPr lang="en-US" sz="1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221" y="1919322"/>
            <a:ext cx="1294494" cy="12944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281602" y="1820707"/>
            <a:ext cx="673092" cy="365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Люди с инвалидностью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4234766" y="2559771"/>
            <a:ext cx="1038273" cy="9756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Основные пользователи, для которых навигатор станет незаменимым инструментом для самостоятельного и безопасного перемещения по городу.</a:t>
            </a:r>
            <a:endParaRPr lang="en-US" sz="9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7849" y="1820707"/>
            <a:ext cx="1294494" cy="139310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934495" y="1804577"/>
            <a:ext cx="958510" cy="933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Родители с колясками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6996884" y="2370429"/>
            <a:ext cx="673092" cy="675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Массовый сегмент, активно участвующий в краудсорсинге, ведь доступность важна и для них.</a:t>
            </a:r>
            <a:endParaRPr lang="en-US" sz="9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4485" y="1807182"/>
            <a:ext cx="1294494" cy="139310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91131" y="1814444"/>
            <a:ext cx="976834" cy="336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Муниципалитеты (B2G)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9791131" y="2363447"/>
            <a:ext cx="673175" cy="9756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Заказчики аналитики и аудита, получающие реальную картину для эффективного распределения ресурсов в рамках программ «Доступная среда».</a:t>
            </a:r>
            <a:endParaRPr lang="en-US" sz="9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8084" y="4368538"/>
            <a:ext cx="1312768" cy="129449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4678882" y="4304287"/>
            <a:ext cx="1247895" cy="365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Застройщики, ТЦ, банки (B2B)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4684122" y="5128973"/>
            <a:ext cx="1472931" cy="675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Клиенты, заинтересованные в проверке своих объектов на соответствие стандартам доступности и мониторинге.</a:t>
            </a:r>
            <a:endParaRPr lang="en-US" sz="9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36049" y="4234510"/>
            <a:ext cx="1472930" cy="1416534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6826783" y="4234510"/>
            <a:ext cx="976834" cy="687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Городские активисты и урбанисты</a:t>
            </a:r>
            <a:endParaRPr lang="en-US" sz="1200" dirty="0"/>
          </a:p>
        </p:txBody>
      </p:sp>
      <p:sp>
        <p:nvSpPr>
          <p:cNvPr id="20" name="Text 12"/>
          <p:cNvSpPr/>
          <p:nvPr/>
        </p:nvSpPr>
        <p:spPr>
          <a:xfrm>
            <a:off x="6867679" y="5139756"/>
            <a:ext cx="976834" cy="1416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50"/>
              </a:lnSpc>
              <a:buNone/>
            </a:pPr>
            <a:r>
              <a:rPr lang="en-US" sz="9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Используют наши данные для формирования предложений по улучшению городской среды и реализации собственных проектов.</a:t>
            </a:r>
            <a:endParaRPr lang="en-US" sz="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1272"/>
            <a:ext cx="9955054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5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Выбор ключевых сегментов для развития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813495" y="2181940"/>
            <a:ext cx="6407944" cy="2213253"/>
          </a:xfrm>
          <a:prstGeom prst="roundRect">
            <a:avLst>
              <a:gd name="adj" fmla="val 6610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004298"/>
            <a:ext cx="6407944" cy="12192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1694617"/>
            <a:ext cx="680442" cy="6804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861614" y="1857970"/>
            <a:ext cx="27217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051084" y="2601754"/>
            <a:ext cx="3155633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Платёжеспособность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51084" y="3155474"/>
            <a:ext cx="589335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ru-RU" sz="1750" dirty="0"/>
              <a:t>Реклама в приложении или на сайте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28548" y="2034778"/>
            <a:ext cx="6408063" cy="2213253"/>
          </a:xfrm>
          <a:prstGeom prst="roundRect">
            <a:avLst>
              <a:gd name="adj" fmla="val 6610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2004298"/>
            <a:ext cx="6408063" cy="121920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1694617"/>
            <a:ext cx="680442" cy="68044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496371" y="1857970"/>
            <a:ext cx="27217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7685842" y="2601754"/>
            <a:ext cx="3453170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Частота использования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685842" y="3106341"/>
            <a:ext cx="5893475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Люди с инвалидностью и </a:t>
            </a:r>
            <a:r>
              <a:rPr lang="en-US" sz="1750" dirty="0" err="1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родители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</a:t>
            </a:r>
            <a:r>
              <a:rPr lang="en-US" sz="1750" dirty="0" err="1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гарантируют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высокую вовлечённость и актуальность данных.</a:t>
            </a:r>
            <a:endParaRPr lang="en-US" sz="1750" dirty="0"/>
          </a:p>
        </p:txBody>
      </p:sp>
      <p:sp>
        <p:nvSpPr>
          <p:cNvPr id="15" name="Shape 9"/>
          <p:cNvSpPr/>
          <p:nvPr/>
        </p:nvSpPr>
        <p:spPr>
          <a:xfrm>
            <a:off x="793790" y="4815007"/>
            <a:ext cx="6407944" cy="1918454"/>
          </a:xfrm>
          <a:prstGeom prst="roundRect">
            <a:avLst>
              <a:gd name="adj" fmla="val 7626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784527"/>
            <a:ext cx="6407944" cy="121920"/>
          </a:xfrm>
          <a:prstGeom prst="rect">
            <a:avLst/>
          </a:prstGeom>
        </p:spPr>
      </p:pic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4474845"/>
            <a:ext cx="680442" cy="680442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1051084" y="5381982"/>
            <a:ext cx="3324820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Лёгкость привлечения</a:t>
            </a:r>
            <a:endParaRPr lang="en-US" sz="2200" dirty="0"/>
          </a:p>
        </p:txBody>
      </p:sp>
      <p:sp>
        <p:nvSpPr>
          <p:cNvPr id="20" name="Text 11"/>
          <p:cNvSpPr/>
          <p:nvPr/>
        </p:nvSpPr>
        <p:spPr>
          <a:xfrm>
            <a:off x="1051084" y="5886569"/>
            <a:ext cx="589335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НКО и волонтёры быстро присоединяются благодаря социальной миссии проекта.</a:t>
            </a:r>
            <a:endParaRPr lang="en-US" sz="1750" dirty="0"/>
          </a:p>
        </p:txBody>
      </p:sp>
      <p:sp>
        <p:nvSpPr>
          <p:cNvPr id="21" name="Shape 12"/>
          <p:cNvSpPr/>
          <p:nvPr/>
        </p:nvSpPr>
        <p:spPr>
          <a:xfrm>
            <a:off x="7428548" y="4815007"/>
            <a:ext cx="6408063" cy="1918454"/>
          </a:xfrm>
          <a:prstGeom prst="roundRect">
            <a:avLst>
              <a:gd name="adj" fmla="val 7626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4784527"/>
            <a:ext cx="6408063" cy="121920"/>
          </a:xfrm>
          <a:prstGeom prst="rect">
            <a:avLst/>
          </a:prstGeom>
        </p:spPr>
      </p:pic>
      <p:pic>
        <p:nvPicPr>
          <p:cNvPr id="23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4474845"/>
            <a:ext cx="680442" cy="680442"/>
          </a:xfrm>
          <a:prstGeom prst="rect">
            <a:avLst/>
          </a:prstGeom>
        </p:spPr>
      </p:pic>
      <p:sp>
        <p:nvSpPr>
          <p:cNvPr id="25" name="Text 13"/>
          <p:cNvSpPr/>
          <p:nvPr/>
        </p:nvSpPr>
        <p:spPr>
          <a:xfrm>
            <a:off x="7685842" y="538198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Сетевой эффект</a:t>
            </a:r>
            <a:endParaRPr lang="en-US" sz="2200" dirty="0"/>
          </a:p>
        </p:txBody>
      </p:sp>
      <p:sp>
        <p:nvSpPr>
          <p:cNvPr id="26" name="Text 14"/>
          <p:cNvSpPr/>
          <p:nvPr/>
        </p:nvSpPr>
        <p:spPr>
          <a:xfrm>
            <a:off x="7685842" y="5886569"/>
            <a:ext cx="589347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Чем больше волонтёров, тем полнее и ценнее карта, что привлекает новых пользователей.</a:t>
            </a:r>
            <a:endParaRPr lang="en-US" sz="1750" dirty="0"/>
          </a:p>
        </p:txBody>
      </p:sp>
      <p:sp>
        <p:nvSpPr>
          <p:cNvPr id="27" name="Text 15"/>
          <p:cNvSpPr/>
          <p:nvPr/>
        </p:nvSpPr>
        <p:spPr>
          <a:xfrm>
            <a:off x="793790" y="6988612"/>
            <a:ext cx="130428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В итоге, наше ядро — </a:t>
            </a: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люди с инвалидностью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(пользовательская ценность) и </a:t>
            </a: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муниципалитеты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(финансовая основа), а </a:t>
            </a: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волонтёры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— это наш двигатель роста и актуализации данных.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1652"/>
            <a:ext cx="9498806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5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Наш рынок: Анализ конкурентной среды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874996"/>
            <a:ext cx="13042821" cy="3515916"/>
          </a:xfrm>
          <a:prstGeom prst="roundRect">
            <a:avLst>
              <a:gd name="adj" fmla="val 271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1882616"/>
            <a:ext cx="13027581" cy="582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2026325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Уровень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88988" y="2026325"/>
            <a:ext cx="93131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ru-RU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компании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2464832"/>
            <a:ext cx="13027581" cy="8770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343" y="2608540"/>
            <a:ext cx="279939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Картографические движки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288988" y="2608540"/>
            <a:ext cx="93131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OpenStreetMap, 2ГИС, Яндекс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3341846"/>
            <a:ext cx="13027581" cy="582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343" y="3485555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Навигаторы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4288988" y="3485555"/>
            <a:ext cx="93131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2ГИС, Яндекс Карты, Google Maps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3924062"/>
            <a:ext cx="13027581" cy="8770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343" y="4067770"/>
            <a:ext cx="279939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Специализированные карты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4288988" y="4067770"/>
            <a:ext cx="93131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u="sng" dirty="0">
                <a:solidFill>
                  <a:srgbClr val="6296FF"/>
                </a:solidFill>
                <a:ea typeface="Geist" pitchFamily="34" charset="-122"/>
                <a:cs typeface="Geist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Wheelmap.org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4801076"/>
            <a:ext cx="13027581" cy="582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343" y="4944785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Аналитика для города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4288988" y="4944785"/>
            <a:ext cx="93131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СКИ «Геоинт», Беспилотники, АО «Дороги»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731073"/>
            <a:ext cx="4057174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Наша уникальная ниша</a:t>
            </a:r>
            <a:endParaRPr lang="en-US" sz="2650" dirty="0"/>
          </a:p>
        </p:txBody>
      </p:sp>
      <p:sp>
        <p:nvSpPr>
          <p:cNvPr id="20" name="Text 18"/>
          <p:cNvSpPr/>
          <p:nvPr/>
        </p:nvSpPr>
        <p:spPr>
          <a:xfrm>
            <a:off x="793790" y="6513552"/>
            <a:ext cx="1304282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Мы занимаем уникальное положение на рынке, интегрируя </a:t>
            </a: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Навигатор + аудит + сообщество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(краудсорсинг доступности) в единое решение. Это позволяет нам не только предоставлять маршруты, но и активно улучшать городскую среду.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2846"/>
            <a:ext cx="10949940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5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Конкурентный ландшафт: Кто что предлагает?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906191"/>
            <a:ext cx="13042821" cy="4105513"/>
          </a:xfrm>
          <a:prstGeom prst="roundRect">
            <a:avLst>
              <a:gd name="adj" fmla="val 232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1913811"/>
            <a:ext cx="13027581" cy="8770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581" y="2057519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Продукт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637836" y="2057519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Маршруты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243280" y="2057519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Краудсорсинг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8848725" y="2057519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Аудит города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454170" y="2057519"/>
            <a:ext cx="214800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Адаптация под РФ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2790825"/>
            <a:ext cx="13027581" cy="8770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581" y="2934533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2ГИС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3637836" y="2934533"/>
            <a:ext cx="214419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✔️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(без данных о доступности)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6243280" y="2934533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❌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8848725" y="2934533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❌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1454170" y="2934533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✔️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3667839"/>
            <a:ext cx="13027581" cy="8770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581" y="3811548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Яндекс Карты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3637836" y="3811548"/>
            <a:ext cx="214419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✔️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(без данных о доступности)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6243280" y="3811548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❌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8848725" y="3811548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❌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11454170" y="3811548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✔️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801410" y="4544854"/>
            <a:ext cx="13027581" cy="5822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028581" y="4688562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u="sng" dirty="0">
                <a:solidFill>
                  <a:srgbClr val="6296FF"/>
                </a:solidFill>
                <a:ea typeface="Geist" pitchFamily="34" charset="-122"/>
                <a:cs typeface="Geist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Wheelmap.org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3637836" y="4688562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❌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6243280" y="4688562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✔️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8848725" y="4688562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❌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11454170" y="4688562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❌</a:t>
            </a:r>
            <a:endParaRPr lang="en-US" sz="1750" dirty="0"/>
          </a:p>
        </p:txBody>
      </p:sp>
      <p:sp>
        <p:nvSpPr>
          <p:cNvPr id="28" name="Shape 26"/>
          <p:cNvSpPr/>
          <p:nvPr/>
        </p:nvSpPr>
        <p:spPr>
          <a:xfrm>
            <a:off x="801410" y="5127069"/>
            <a:ext cx="13027581" cy="8770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1028581" y="5270778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Наше решение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3637836" y="5270778"/>
            <a:ext cx="2144197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✔️</a:t>
            </a: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(с учётом препятствий)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6243280" y="5270778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✔️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8848725" y="5270778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✔️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11454170" y="5270778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000000"/>
                </a:solidFill>
                <a:ea typeface="Geist" pitchFamily="34" charset="-122"/>
                <a:cs typeface="Geist" pitchFamily="34" charset="-120"/>
              </a:rPr>
              <a:t>✔️</a:t>
            </a:r>
            <a:endParaRPr lang="en-US" sz="1750" dirty="0"/>
          </a:p>
        </p:txBody>
      </p:sp>
      <p:sp>
        <p:nvSpPr>
          <p:cNvPr id="34" name="Text 32"/>
          <p:cNvSpPr/>
          <p:nvPr/>
        </p:nvSpPr>
        <p:spPr>
          <a:xfrm>
            <a:off x="1133951" y="6522006"/>
            <a:ext cx="1270265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Наше преимущество: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Мы — единственные, кто объединяет </a:t>
            </a:r>
            <a:r>
              <a:rPr lang="en-US" sz="1750" dirty="0">
                <a:solidFill>
                  <a:srgbClr val="6296FF"/>
                </a:solidFill>
                <a:ea typeface="Geist" pitchFamily="34" charset="-122"/>
                <a:cs typeface="Geist" pitchFamily="34" charset="-120"/>
              </a:rPr>
              <a:t>маршрутизацию, краудсорсинговые данные и комплексный аудит доступности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в одной связке, адаптированной под российские реалии.</a:t>
            </a:r>
            <a:endParaRPr lang="en-US" sz="1750" dirty="0"/>
          </a:p>
        </p:txBody>
      </p:sp>
      <p:sp>
        <p:nvSpPr>
          <p:cNvPr id="35" name="Shape 33"/>
          <p:cNvSpPr/>
          <p:nvPr/>
        </p:nvSpPr>
        <p:spPr>
          <a:xfrm>
            <a:off x="793790" y="6266855"/>
            <a:ext cx="30480" cy="1099899"/>
          </a:xfrm>
          <a:prstGeom prst="rect">
            <a:avLst/>
          </a:prstGeom>
          <a:solidFill>
            <a:srgbClr val="6296FF"/>
          </a:solidFill>
          <a:ln/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0952"/>
            <a:ext cx="8399502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5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Драйверы и барьеры: Путь к успеху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057644"/>
            <a:ext cx="5992178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Драйверы роста: Что нас движет вперёд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52957"/>
            <a:ext cx="6244709" cy="2596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Актуализация инклюзивной повестки и растущее внимание общества к проблемам доступности.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Государственные программы, такие как «Доступная среда», создающие спрос на наши услуги и данные.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Высокая активность некоммерческих организаций и городских сообществ, готовых к сотрудничеству.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Возможность привлечения грантов и спонсорской помощи для развития проекта.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057644"/>
            <a:ext cx="376237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Барьеры: Вызовы на пути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3652957"/>
            <a:ext cx="6244709" cy="2222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«Холодный старт» и необходимость формирования первичной базы данных с нуля.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Нежелание муниципалитетов платить за программное обеспечение, требующее убедительной демонстрации ценности.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Риск копирования функционала крупными конкурентами, обладающими большими ресурсами.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2798"/>
            <a:ext cx="13042821" cy="1179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5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Ценностное предложение: Решаем реальные проблемы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065859"/>
            <a:ext cx="13042821" cy="3730942"/>
          </a:xfrm>
          <a:prstGeom prst="roundRect">
            <a:avLst>
              <a:gd name="adj" fmla="val 2553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16650" y="3088719"/>
            <a:ext cx="6498550" cy="1842611"/>
          </a:xfrm>
          <a:prstGeom prst="roundRect">
            <a:avLst>
              <a:gd name="adj" fmla="val 5170"/>
            </a:avLst>
          </a:prstGeom>
          <a:solidFill>
            <a:srgbClr val="101620"/>
          </a:solidFill>
          <a:ln/>
        </p:spPr>
      </p:sp>
      <p:sp>
        <p:nvSpPr>
          <p:cNvPr id="5" name="Text 3"/>
          <p:cNvSpPr/>
          <p:nvPr/>
        </p:nvSpPr>
        <p:spPr>
          <a:xfrm>
            <a:off x="1043464" y="331553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 err="1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Для</a:t>
            </a:r>
            <a:r>
              <a:rPr lang="en-US" sz="2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 </a:t>
            </a:r>
            <a:r>
              <a:rPr lang="en-US" sz="2200" b="1" dirty="0" err="1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людей</a:t>
            </a:r>
            <a:r>
              <a:rPr lang="ru-RU" sz="2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 на самокатах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43464" y="3820120"/>
            <a:ext cx="570476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Первый навигатор, который </a:t>
            </a:r>
            <a:r>
              <a:rPr lang="en-US" sz="1750" dirty="0">
                <a:solidFill>
                  <a:srgbClr val="6296FF"/>
                </a:solidFill>
                <a:ea typeface="Geist" pitchFamily="34" charset="-122"/>
                <a:cs typeface="Geist" pitchFamily="34" charset="-120"/>
              </a:rPr>
              <a:t>действительно довезёт до цели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без неприятных сюрпризов в виде лестниц или бордюров.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315200" y="3088719"/>
            <a:ext cx="6498550" cy="1842611"/>
          </a:xfrm>
          <a:prstGeom prst="rect">
            <a:avLst/>
          </a:prstGeom>
          <a:solidFill>
            <a:srgbClr val="101620"/>
          </a:solidFill>
          <a:ln/>
        </p:spPr>
      </p:sp>
      <p:sp>
        <p:nvSpPr>
          <p:cNvPr id="8" name="Shape 6"/>
          <p:cNvSpPr/>
          <p:nvPr/>
        </p:nvSpPr>
        <p:spPr>
          <a:xfrm>
            <a:off x="7315200" y="3088719"/>
            <a:ext cx="30480" cy="1842611"/>
          </a:xfrm>
          <a:prstGeom prst="roundRect">
            <a:avLst>
              <a:gd name="adj" fmla="val 312558"/>
            </a:avLst>
          </a:prstGeom>
          <a:solidFill>
            <a:srgbClr val="002A80"/>
          </a:solidFill>
          <a:ln/>
        </p:spPr>
      </p:sp>
      <p:sp>
        <p:nvSpPr>
          <p:cNvPr id="9" name="Text 7"/>
          <p:cNvSpPr/>
          <p:nvPr/>
        </p:nvSpPr>
        <p:spPr>
          <a:xfrm>
            <a:off x="7882176" y="331553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Для волонтёров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882176" y="3820120"/>
            <a:ext cx="570476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Простой и эффективный способ помочь своему городу: отметить точку </a:t>
            </a:r>
            <a:r>
              <a:rPr lang="en-US" sz="1750" dirty="0" err="1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на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</a:t>
            </a:r>
            <a:r>
              <a:rPr lang="en-US" sz="1750" dirty="0" err="1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карте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и внести вклад в социальную миссию.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031712" y="3726537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16650" y="4931331"/>
            <a:ext cx="6498550" cy="1842611"/>
          </a:xfrm>
          <a:prstGeom prst="rect">
            <a:avLst/>
          </a:prstGeom>
          <a:solidFill>
            <a:srgbClr val="101620"/>
          </a:solidFill>
          <a:ln/>
        </p:spPr>
      </p:sp>
      <p:sp>
        <p:nvSpPr>
          <p:cNvPr id="13" name="Shape 11"/>
          <p:cNvSpPr/>
          <p:nvPr/>
        </p:nvSpPr>
        <p:spPr>
          <a:xfrm>
            <a:off x="816650" y="4931331"/>
            <a:ext cx="6498550" cy="30480"/>
          </a:xfrm>
          <a:prstGeom prst="roundRect">
            <a:avLst>
              <a:gd name="adj" fmla="val 312558"/>
            </a:avLst>
          </a:prstGeom>
          <a:solidFill>
            <a:srgbClr val="002A80"/>
          </a:solidFill>
          <a:ln/>
        </p:spPr>
      </p:sp>
      <p:sp>
        <p:nvSpPr>
          <p:cNvPr id="14" name="Text 12"/>
          <p:cNvSpPr/>
          <p:nvPr/>
        </p:nvSpPr>
        <p:spPr>
          <a:xfrm>
            <a:off x="1043464" y="515814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Для города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43464" y="5662732"/>
            <a:ext cx="570476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Готовый </a:t>
            </a:r>
            <a:r>
              <a:rPr lang="en-US" sz="1750" dirty="0">
                <a:solidFill>
                  <a:srgbClr val="6296FF"/>
                </a:solidFill>
                <a:ea typeface="Geist" pitchFamily="34" charset="-122"/>
                <a:cs typeface="Geist" pitchFamily="34" charset="-120"/>
              </a:rPr>
              <a:t>аудит доступной среды</a:t>
            </a: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 с наглядными тепловыми картами и отчётами для государственных программ и планирования.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315200" y="4931331"/>
            <a:ext cx="6498550" cy="1842611"/>
          </a:xfrm>
          <a:prstGeom prst="rect">
            <a:avLst/>
          </a:prstGeom>
          <a:solidFill>
            <a:srgbClr val="101620"/>
          </a:solidFill>
          <a:ln/>
        </p:spPr>
      </p:sp>
      <p:sp>
        <p:nvSpPr>
          <p:cNvPr id="17" name="Shape 15"/>
          <p:cNvSpPr/>
          <p:nvPr/>
        </p:nvSpPr>
        <p:spPr>
          <a:xfrm>
            <a:off x="7315200" y="4931331"/>
            <a:ext cx="30480" cy="1842611"/>
          </a:xfrm>
          <a:prstGeom prst="roundRect">
            <a:avLst>
              <a:gd name="adj" fmla="val 312558"/>
            </a:avLst>
          </a:prstGeom>
          <a:solidFill>
            <a:srgbClr val="002A80"/>
          </a:solidFill>
          <a:ln/>
        </p:spPr>
      </p:sp>
      <p:sp>
        <p:nvSpPr>
          <p:cNvPr id="18" name="Shape 16"/>
          <p:cNvSpPr/>
          <p:nvPr/>
        </p:nvSpPr>
        <p:spPr>
          <a:xfrm>
            <a:off x="7315200" y="4931331"/>
            <a:ext cx="6498550" cy="30480"/>
          </a:xfrm>
          <a:prstGeom prst="roundRect">
            <a:avLst>
              <a:gd name="adj" fmla="val 312558"/>
            </a:avLst>
          </a:prstGeom>
          <a:solidFill>
            <a:srgbClr val="002A80"/>
          </a:solidFill>
          <a:ln/>
        </p:spPr>
      </p:sp>
      <p:sp>
        <p:nvSpPr>
          <p:cNvPr id="19" name="Text 17"/>
          <p:cNvSpPr/>
          <p:nvPr/>
        </p:nvSpPr>
        <p:spPr>
          <a:xfrm>
            <a:off x="7882176" y="515814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ea typeface="Geist Bold" pitchFamily="34" charset="-122"/>
                <a:cs typeface="Geist Bold" pitchFamily="34" charset="-120"/>
              </a:rPr>
              <a:t>Для застройщика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882176" y="5662732"/>
            <a:ext cx="570476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Объективная проверка объектов на соответствие нормам доступности и постоянный мониторинг, улучшающий репутацию.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031712" y="5569148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06498" y="1591151"/>
            <a:ext cx="10212467" cy="437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ea typeface="Geist Bold" pitchFamily="34" charset="-122"/>
                <a:cs typeface="Geist Bold" pitchFamily="34" charset="-120"/>
              </a:rPr>
              <a:t>Бизнес-модель: Как мы создаём и монетизируем ценность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1506498" y="2278737"/>
            <a:ext cx="11617285" cy="4359712"/>
          </a:xfrm>
          <a:prstGeom prst="roundRect">
            <a:avLst>
              <a:gd name="adj" fmla="val 162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514118" y="2286357"/>
            <a:ext cx="11602045" cy="3556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682591" y="2368868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Блок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7487364" y="2368868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Описание</a:t>
            </a:r>
            <a:endParaRPr lang="en-US" sz="1300" dirty="0"/>
          </a:p>
        </p:txBody>
      </p:sp>
      <p:sp>
        <p:nvSpPr>
          <p:cNvPr id="7" name="Shape 5"/>
          <p:cNvSpPr/>
          <p:nvPr/>
        </p:nvSpPr>
        <p:spPr>
          <a:xfrm>
            <a:off x="1514118" y="2641997"/>
            <a:ext cx="11602045" cy="3556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682591" y="2724507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Ключевые партнёры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7487364" y="2724507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НКО, городские администрации, застройщики, СМИ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1514118" y="2997637"/>
            <a:ext cx="11602045" cy="5462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682591" y="3080147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Ключевые активности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7487364" y="3080147"/>
            <a:ext cx="5460444" cy="381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Краудсорсинг данных, продажа аналитических аудитов, непрерывная разработка и улучшение продукта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1514118" y="3543895"/>
            <a:ext cx="11602045" cy="5462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682591" y="3626406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Ценностное предложение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487364" y="3626406"/>
            <a:ext cx="5460444" cy="381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Доступные и безопасные маршруты для всех + глубокая аналитика для городского планирования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1514118" y="4090154"/>
            <a:ext cx="11602045" cy="5462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682591" y="4172664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Отношения с клиентами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7487364" y="4172664"/>
            <a:ext cx="5460444" cy="381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Личные встречи и переговоры (B2G), активное взаимодействие в социальных сетях и через амбассадоров (B2C)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1514118" y="4636413"/>
            <a:ext cx="11602045" cy="5462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682591" y="4718923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Каналы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7487364" y="4718923"/>
            <a:ext cx="5460444" cy="381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Сотрудничество с НКО, конференции и форумы, участие в тендерах, продвижение через социальные сети</a:t>
            </a:r>
            <a:endParaRPr lang="en-US" sz="1300" dirty="0"/>
          </a:p>
        </p:txBody>
      </p:sp>
      <p:sp>
        <p:nvSpPr>
          <p:cNvPr id="22" name="Shape 20"/>
          <p:cNvSpPr/>
          <p:nvPr/>
        </p:nvSpPr>
        <p:spPr>
          <a:xfrm>
            <a:off x="1514118" y="5182672"/>
            <a:ext cx="11602045" cy="5462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682591" y="5265182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Сегменты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7487364" y="5265182"/>
            <a:ext cx="5460444" cy="381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Люди с инвалидностью, родители с колясками, муниципалитеты, застройщики</a:t>
            </a:r>
            <a:endParaRPr lang="en-US" sz="1300" dirty="0"/>
          </a:p>
        </p:txBody>
      </p:sp>
      <p:sp>
        <p:nvSpPr>
          <p:cNvPr id="25" name="Shape 23"/>
          <p:cNvSpPr/>
          <p:nvPr/>
        </p:nvSpPr>
        <p:spPr>
          <a:xfrm>
            <a:off x="1514118" y="5728930"/>
            <a:ext cx="11602045" cy="5462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682591" y="5811441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Затраты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7487364" y="5811441"/>
            <a:ext cx="5460444" cy="381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Разработка ПО, хостинг инфраструктуры, маркетинг и продвижение, поддержка сообщества волонтёров</a:t>
            </a:r>
            <a:endParaRPr lang="en-US" sz="1300" dirty="0"/>
          </a:p>
        </p:txBody>
      </p:sp>
      <p:sp>
        <p:nvSpPr>
          <p:cNvPr id="28" name="Shape 26"/>
          <p:cNvSpPr/>
          <p:nvPr/>
        </p:nvSpPr>
        <p:spPr>
          <a:xfrm>
            <a:off x="1514118" y="6275189"/>
            <a:ext cx="11602045" cy="3556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1682591" y="6357699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Выручка</a:t>
            </a:r>
            <a:endParaRPr lang="en-US" sz="1300" dirty="0"/>
          </a:p>
        </p:txBody>
      </p:sp>
      <p:sp>
        <p:nvSpPr>
          <p:cNvPr id="30" name="Text 28"/>
          <p:cNvSpPr/>
          <p:nvPr/>
        </p:nvSpPr>
        <p:spPr>
          <a:xfrm>
            <a:off x="7487364" y="6357699"/>
            <a:ext cx="5460444" cy="190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300" dirty="0">
                <a:solidFill>
                  <a:srgbClr val="EBEDF0"/>
                </a:solidFill>
                <a:ea typeface="Geist" pitchFamily="34" charset="-122"/>
                <a:cs typeface="Geist" pitchFamily="34" charset="-120"/>
              </a:rPr>
              <a:t>Подписка (B2G), аудиты (B2B), гранты, партнёрские программы</a:t>
            </a:r>
            <a:endParaRPr lang="en-US" sz="13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TM04033921[[fn=Дамаск]]</Template>
  <TotalTime>15</TotalTime>
  <Words>1000</Words>
  <Application>Microsoft Office PowerPoint</Application>
  <PresentationFormat>Произвольный</PresentationFormat>
  <Paragraphs>144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Bookman Old Style</vt:lpstr>
      <vt:lpstr>Geist Bold</vt:lpstr>
      <vt:lpstr>Calibri</vt:lpstr>
      <vt:lpstr>Rockwell</vt:lpstr>
      <vt:lpstr>Damask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user</cp:lastModifiedBy>
  <cp:revision>6</cp:revision>
  <dcterms:created xsi:type="dcterms:W3CDTF">2026-02-26T10:48:50Z</dcterms:created>
  <dcterms:modified xsi:type="dcterms:W3CDTF">2026-02-26T11:33:34Z</dcterms:modified>
</cp:coreProperties>
</file>